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1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011680"/>
            <a:ext cx="11091672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800" b="1">
                <a:solidFill>
                  <a:srgbClr val="E8EAF0"/>
                </a:solidFill>
              </a:rPr>
              <a:t>中文報紙簡報</a:t>
            </a:r>
          </a:p>
          <a:p>
            <a:r>
              <a:rPr sz="1800">
                <a:solidFill>
                  <a:srgbClr val="7AA2FF"/>
                </a:solidFill>
              </a:rPr>
              <a:t>2026-11-01 · 美國 38 則 · 台灣 34 則 · 共 72 則</a:t>
            </a:r>
          </a:p>
          <a:p>
            <a:r>
              <a:rPr sz="1400">
                <a:solidFill>
                  <a:srgbClr val="8B93A7"/>
                </a:solidFill>
              </a:rPr>
              <a:t>點擊各新聞標題可跳轉原始連結（未內嵌連結，僅供閱讀）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1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1672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7AA2FF"/>
                </a:solidFill>
              </a:rPr>
              <a:t>美國新聞  (1–8/38)</a:t>
            </a:r>
          </a:p>
        </p:txBody>
      </p:sp>
      <p:sp>
        <p:nvSpPr>
          <p:cNvPr id="4" name="Oval 3"/>
          <p:cNvSpPr/>
          <p:nvPr/>
        </p:nvSpPr>
        <p:spPr>
          <a:xfrm>
            <a:off x="548640" y="1234440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司法部尋求隔離阿拉斯加選票，因參議員候選人涉刑事調查</a:t>
            </a:r>
          </a:p>
          <a:p>
            <a:r>
              <a:rPr sz="1000">
                <a:solidFill>
                  <a:srgbClr val="7AA2FF"/>
                </a:solidFill>
              </a:rPr>
              <a:t>NPR</a:t>
            </a:r>
          </a:p>
        </p:txBody>
      </p:sp>
      <p:sp>
        <p:nvSpPr>
          <p:cNvPr id="5" name="Oval 4"/>
          <p:cNvSpPr/>
          <p:nvPr/>
        </p:nvSpPr>
        <p:spPr>
          <a:xfrm>
            <a:off x="548640" y="1801368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中期選舉早期投票激增，已有超過5000萬張選票投出（即時）</a:t>
            </a:r>
          </a:p>
          <a:p>
            <a:r>
              <a:rPr sz="1000">
                <a:solidFill>
                  <a:srgbClr val="7AA2FF"/>
                </a:solidFill>
              </a:rPr>
              <a:t>The Guardian</a:t>
            </a:r>
          </a:p>
        </p:txBody>
      </p:sp>
      <p:sp>
        <p:nvSpPr>
          <p:cNvPr id="6" name="Oval 5"/>
          <p:cNvSpPr/>
          <p:nvPr/>
        </p:nvSpPr>
        <p:spPr>
          <a:xfrm>
            <a:off x="548640" y="2368296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如果民調對民主黨贏得參議院判斷錯誤？四種情境分析</a:t>
            </a:r>
          </a:p>
          <a:p>
            <a:r>
              <a:rPr sz="1000">
                <a:solidFill>
                  <a:srgbClr val="7AA2FF"/>
                </a:solidFill>
              </a:rPr>
              <a:t>The Washington Post</a:t>
            </a:r>
          </a:p>
        </p:txBody>
      </p:sp>
      <p:sp>
        <p:nvSpPr>
          <p:cNvPr id="7" name="Oval 6"/>
          <p:cNvSpPr/>
          <p:nvPr/>
        </p:nvSpPr>
        <p:spPr>
          <a:xfrm>
            <a:off x="548640" y="2935224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夏令時間週日結束，時鐘往回撥，這裡你要知道的</a:t>
            </a:r>
          </a:p>
          <a:p>
            <a:r>
              <a:rPr sz="1000">
                <a:solidFill>
                  <a:srgbClr val="7AA2FF"/>
                </a:solidFill>
              </a:rPr>
              <a:t>NBC News</a:t>
            </a:r>
          </a:p>
        </p:txBody>
      </p:sp>
      <p:sp>
        <p:nvSpPr>
          <p:cNvPr id="8" name="Oval 7"/>
          <p:cNvSpPr/>
          <p:nvPr/>
        </p:nvSpPr>
        <p:spPr>
          <a:xfrm>
            <a:off x="548640" y="3502152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波蘭總統指控圖斯克強行接管該國最高法院</a:t>
            </a:r>
          </a:p>
          <a:p>
            <a:r>
              <a:rPr sz="1000">
                <a:solidFill>
                  <a:srgbClr val="7AA2FF"/>
                </a:solidFill>
              </a:rPr>
              <a:t>Reuters</a:t>
            </a:r>
          </a:p>
        </p:txBody>
      </p:sp>
      <p:sp>
        <p:nvSpPr>
          <p:cNvPr id="9" name="Oval 8"/>
          <p:cNvSpPr/>
          <p:nvPr/>
        </p:nvSpPr>
        <p:spPr>
          <a:xfrm>
            <a:off x="548640" y="4069080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從俄軍佔領城市撤離的居民抵達烏克蘭，當地居民曾吃野菜充飢</a:t>
            </a:r>
          </a:p>
          <a:p>
            <a:r>
              <a:rPr sz="1000">
                <a:solidFill>
                  <a:srgbClr val="7AA2FF"/>
                </a:solidFill>
              </a:rPr>
              <a:t>BBC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4636008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Fairfield 的 Spirit Halloween 發生槍擊，1死6傷</a:t>
            </a:r>
          </a:p>
          <a:p>
            <a:r>
              <a:rPr sz="1000">
                <a:solidFill>
                  <a:srgbClr val="7AA2FF"/>
                </a:solidFill>
              </a:rPr>
              <a:t>KCRA</a:t>
            </a:r>
          </a:p>
        </p:txBody>
      </p:sp>
      <p:sp>
        <p:nvSpPr>
          <p:cNvPr id="11" name="Oval 10"/>
          <p:cNvSpPr/>
          <p:nvPr/>
        </p:nvSpPr>
        <p:spPr>
          <a:xfrm>
            <a:off x="548640" y="5202936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美國死刑倖存者 Christa Pike 稱現在一直處於疼痛中</a:t>
            </a:r>
          </a:p>
          <a:p>
            <a:r>
              <a:rPr sz="1000">
                <a:solidFill>
                  <a:srgbClr val="7AA2FF"/>
                </a:solidFill>
              </a:rPr>
              <a:t>Al Jazeera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1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1672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7AA2FF"/>
                </a:solidFill>
              </a:rPr>
              <a:t>美國新聞  (9–16/38)</a:t>
            </a:r>
          </a:p>
        </p:txBody>
      </p:sp>
      <p:sp>
        <p:nvSpPr>
          <p:cNvPr id="4" name="Oval 3"/>
          <p:cNvSpPr/>
          <p:nvPr/>
        </p:nvSpPr>
        <p:spPr>
          <a:xfrm>
            <a:off x="548640" y="1234440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佛羅里達性犯罪打擊行動逮捕281人，含17名迪士尼與環球員工</a:t>
            </a:r>
          </a:p>
          <a:p>
            <a:r>
              <a:rPr sz="1000">
                <a:solidFill>
                  <a:srgbClr val="7AA2FF"/>
                </a:solidFill>
              </a:rPr>
              <a:t>CBS News</a:t>
            </a:r>
          </a:p>
        </p:txBody>
      </p:sp>
      <p:sp>
        <p:nvSpPr>
          <p:cNvPr id="5" name="Oval 4"/>
          <p:cNvSpPr/>
          <p:nvPr/>
        </p:nvSpPr>
        <p:spPr>
          <a:xfrm>
            <a:off x="548640" y="1801368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還有3天：候選人在關鍵州全面展開，中期選舉進入最後一週</a:t>
            </a:r>
          </a:p>
          <a:p>
            <a:r>
              <a:rPr sz="1000">
                <a:solidFill>
                  <a:srgbClr val="7AA2FF"/>
                </a:solidFill>
              </a:rPr>
              <a:t>Fox News</a:t>
            </a:r>
          </a:p>
        </p:txBody>
      </p:sp>
      <p:sp>
        <p:nvSpPr>
          <p:cNvPr id="6" name="Oval 5"/>
          <p:cNvSpPr/>
          <p:nvPr/>
        </p:nvSpPr>
        <p:spPr>
          <a:xfrm>
            <a:off x="548640" y="2368296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數千人預計週五在法國抗議：即時更新</a:t>
            </a:r>
          </a:p>
          <a:p>
            <a:r>
              <a:rPr sz="1000">
                <a:solidFill>
                  <a:srgbClr val="7AA2FF"/>
                </a:solidFill>
              </a:rPr>
              <a:t>The New York Times</a:t>
            </a:r>
          </a:p>
        </p:txBody>
      </p:sp>
      <p:sp>
        <p:nvSpPr>
          <p:cNvPr id="7" name="Oval 6"/>
          <p:cNvSpPr/>
          <p:nvPr/>
        </p:nvSpPr>
        <p:spPr>
          <a:xfrm>
            <a:off x="548640" y="2935224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台北市長強壓同志酒吧後在驕傲月活動遭憤怒抗議</a:t>
            </a:r>
          </a:p>
          <a:p>
            <a:r>
              <a:rPr sz="1000">
                <a:solidFill>
                  <a:srgbClr val="7AA2FF"/>
                </a:solidFill>
              </a:rPr>
              <a:t>Reuters</a:t>
            </a:r>
          </a:p>
        </p:txBody>
      </p:sp>
      <p:sp>
        <p:nvSpPr>
          <p:cNvPr id="8" name="Oval 7"/>
          <p:cNvSpPr/>
          <p:nvPr/>
        </p:nvSpPr>
        <p:spPr>
          <a:xfrm>
            <a:off x="548640" y="3502152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無人機攝影獎：遠景、廢船回收、地毯</a:t>
            </a:r>
          </a:p>
          <a:p>
            <a:r>
              <a:rPr sz="1000">
                <a:solidFill>
                  <a:srgbClr val="7AA2FF"/>
                </a:solidFill>
              </a:rPr>
              <a:t>NPR</a:t>
            </a:r>
          </a:p>
        </p:txBody>
      </p:sp>
      <p:sp>
        <p:nvSpPr>
          <p:cNvPr id="9" name="Oval 8"/>
          <p:cNvSpPr/>
          <p:nvPr/>
        </p:nvSpPr>
        <p:spPr>
          <a:xfrm>
            <a:off x="548640" y="4069080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火車難打擊西班牙領導人，他本就是選舉弱勢方</a:t>
            </a:r>
          </a:p>
          <a:p>
            <a:r>
              <a:rPr sz="1000">
                <a:solidFill>
                  <a:srgbClr val="7AA2FF"/>
                </a:solidFill>
              </a:rPr>
              <a:t>The New York Times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4636008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Binance、加密貨幣與駭客：網路罪犯升級後如何保護你的幣</a:t>
            </a:r>
          </a:p>
          <a:p>
            <a:r>
              <a:rPr sz="1000">
                <a:solidFill>
                  <a:srgbClr val="7AA2FF"/>
                </a:solidFill>
              </a:rPr>
              <a:t>CNBC</a:t>
            </a:r>
          </a:p>
        </p:txBody>
      </p:sp>
      <p:sp>
        <p:nvSpPr>
          <p:cNvPr id="11" name="Oval 10"/>
          <p:cNvSpPr/>
          <p:nvPr/>
        </p:nvSpPr>
        <p:spPr>
          <a:xfrm>
            <a:off x="548640" y="5202936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油公司獲利再次飆升</a:t>
            </a:r>
          </a:p>
          <a:p>
            <a:r>
              <a:rPr sz="1000">
                <a:solidFill>
                  <a:srgbClr val="7AA2FF"/>
                </a:solidFill>
              </a:rPr>
              <a:t>NPR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1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1672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7AA2FF"/>
                </a:solidFill>
              </a:rPr>
              <a:t>美國新聞  (17–24/38)</a:t>
            </a:r>
          </a:p>
        </p:txBody>
      </p:sp>
      <p:sp>
        <p:nvSpPr>
          <p:cNvPr id="4" name="Oval 3"/>
          <p:cNvSpPr/>
          <p:nvPr/>
        </p:nvSpPr>
        <p:spPr>
          <a:xfrm>
            <a:off x="548640" y="1234440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OpenAI 最新融資不及目標 300 億美元的一半</a:t>
            </a:r>
          </a:p>
          <a:p>
            <a:r>
              <a:rPr sz="1000">
                <a:solidFill>
                  <a:srgbClr val="7AA2FF"/>
                </a:solidFill>
              </a:rPr>
              <a:t>WSJ</a:t>
            </a:r>
          </a:p>
        </p:txBody>
      </p:sp>
      <p:sp>
        <p:nvSpPr>
          <p:cNvPr id="5" name="Oval 4"/>
          <p:cNvSpPr/>
          <p:nvPr/>
        </p:nvSpPr>
        <p:spPr>
          <a:xfrm>
            <a:off x="548640" y="1801368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Rivian、Ford 等車廠「民主化 3D 列印」降低成本、提升速度</a:t>
            </a:r>
          </a:p>
          <a:p>
            <a:r>
              <a:rPr sz="1000">
                <a:solidFill>
                  <a:srgbClr val="7AA2FF"/>
                </a:solidFill>
              </a:rPr>
              <a:t>CNBC</a:t>
            </a:r>
          </a:p>
        </p:txBody>
      </p:sp>
      <p:sp>
        <p:nvSpPr>
          <p:cNvPr id="6" name="Oval 5"/>
          <p:cNvSpPr/>
          <p:nvPr/>
        </p:nvSpPr>
        <p:spPr>
          <a:xfrm>
            <a:off x="548640" y="2368296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我帶兩支 iPhone 去度假，Duo 征服了我</a:t>
            </a:r>
          </a:p>
          <a:p>
            <a:r>
              <a:rPr sz="1000">
                <a:solidFill>
                  <a:srgbClr val="7AA2FF"/>
                </a:solidFill>
              </a:rPr>
              <a:t>TechCrunch</a:t>
            </a:r>
          </a:p>
        </p:txBody>
      </p:sp>
      <p:sp>
        <p:nvSpPr>
          <p:cNvPr id="7" name="Oval 6"/>
          <p:cNvSpPr/>
          <p:nvPr/>
        </p:nvSpPr>
        <p:spPr>
          <a:xfrm>
            <a:off x="548640" y="2935224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微軟曾砍掉 Windows 11 的 Android 應用，現在從手機串流回任務欄</a:t>
            </a:r>
          </a:p>
          <a:p>
            <a:r>
              <a:rPr sz="1000">
                <a:solidFill>
                  <a:srgbClr val="7AA2FF"/>
                </a:solidFill>
              </a:rPr>
              <a:t>Windows Latest</a:t>
            </a:r>
          </a:p>
        </p:txBody>
      </p:sp>
      <p:sp>
        <p:nvSpPr>
          <p:cNvPr id="8" name="Oval 7"/>
          <p:cNvSpPr/>
          <p:nvPr/>
        </p:nvSpPr>
        <p:spPr>
          <a:xfrm>
            <a:off x="548640" y="3502152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Apple 推出首支觸控式 MacBook，邁出「重大一步」</a:t>
            </a:r>
          </a:p>
          <a:p>
            <a:r>
              <a:rPr sz="1000">
                <a:solidFill>
                  <a:srgbClr val="7AA2FF"/>
                </a:solidFill>
              </a:rPr>
              <a:t>Dezeen</a:t>
            </a:r>
          </a:p>
        </p:txBody>
      </p:sp>
      <p:sp>
        <p:nvSpPr>
          <p:cNvPr id="9" name="Oval 8"/>
          <p:cNvSpPr/>
          <p:nvPr/>
        </p:nvSpPr>
        <p:spPr>
          <a:xfrm>
            <a:off x="548640" y="4069080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WhatsApp 宣布四項新功能，讓群聊管理更容易</a:t>
            </a:r>
          </a:p>
          <a:p>
            <a:r>
              <a:rPr sz="1000">
                <a:solidFill>
                  <a:srgbClr val="7AA2FF"/>
                </a:solidFill>
              </a:rPr>
              <a:t>9to5Mac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4636008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票房：《You Can See Everything》以356萬美元守住周五榜首，壓過《Clayface》</a:t>
            </a:r>
          </a:p>
          <a:p>
            <a:r>
              <a:rPr sz="1000">
                <a:solidFill>
                  <a:srgbClr val="7AA2FF"/>
                </a:solidFill>
              </a:rPr>
              <a:t>Variety</a:t>
            </a:r>
          </a:p>
        </p:txBody>
      </p:sp>
      <p:sp>
        <p:nvSpPr>
          <p:cNvPr id="11" name="Oval 10"/>
          <p:cNvSpPr/>
          <p:nvPr/>
        </p:nvSpPr>
        <p:spPr>
          <a:xfrm>
            <a:off x="548640" y="5202936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《星際迷航》演員 Wil Wheaton 要求 Stephen Miller 不要把 Patrick Stewart 掛在「納粹嘴」上</a:t>
            </a:r>
          </a:p>
          <a:p>
            <a:r>
              <a:rPr sz="1000">
                <a:solidFill>
                  <a:srgbClr val="7AA2FF"/>
                </a:solidFill>
              </a:rPr>
              <a:t>Yahoo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1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1672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7AA2FF"/>
                </a:solidFill>
              </a:rPr>
              <a:t>美國新聞  (25–32/38)</a:t>
            </a:r>
          </a:p>
        </p:txBody>
      </p:sp>
      <p:sp>
        <p:nvSpPr>
          <p:cNvPr id="4" name="Oval 3"/>
          <p:cNvSpPr/>
          <p:nvPr/>
        </p:nvSpPr>
        <p:spPr>
          <a:xfrm>
            <a:off x="548640" y="1234440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赫斯勒夫遺孀披露與花花公子老闆結婚的真實感受：「屈辱至極，我不得不跟陌生人做愛」</a:t>
            </a:r>
          </a:p>
          <a:p>
            <a:r>
              <a:rPr sz="1000">
                <a:solidFill>
                  <a:srgbClr val="7AA2FF"/>
                </a:solidFill>
              </a:rPr>
              <a:t>Page Six</a:t>
            </a:r>
          </a:p>
        </p:txBody>
      </p:sp>
      <p:sp>
        <p:nvSpPr>
          <p:cNvPr id="5" name="Oval 4"/>
          <p:cNvSpPr/>
          <p:nvPr/>
        </p:nvSpPr>
        <p:spPr>
          <a:xfrm>
            <a:off x="548640" y="1801368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Eric Bauza 將於《辛普森一家》遺作中飾演兩個角色</a:t>
            </a:r>
          </a:p>
          <a:p>
            <a:r>
              <a:rPr sz="1000">
                <a:solidFill>
                  <a:srgbClr val="7AA2FF"/>
                </a:solidFill>
              </a:rPr>
              <a:t>Deadline</a:t>
            </a:r>
          </a:p>
        </p:txBody>
      </p:sp>
      <p:sp>
        <p:nvSpPr>
          <p:cNvPr id="6" name="Oval 5"/>
          <p:cNvSpPr/>
          <p:nvPr/>
        </p:nvSpPr>
        <p:spPr>
          <a:xfrm>
            <a:off x="548640" y="2368296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奧亥俄州立、喬治亞州可能爆冷？大學美式足球第九週大膽預測</a:t>
            </a:r>
          </a:p>
          <a:p>
            <a:r>
              <a:rPr sz="1000">
                <a:solidFill>
                  <a:srgbClr val="7AA2FF"/>
                </a:solidFill>
              </a:rPr>
              <a:t>USA Today</a:t>
            </a:r>
          </a:p>
        </p:txBody>
      </p:sp>
      <p:sp>
        <p:nvSpPr>
          <p:cNvPr id="7" name="Oval 6"/>
          <p:cNvSpPr/>
          <p:nvPr/>
        </p:nvSpPr>
        <p:spPr>
          <a:xfrm>
            <a:off x="548640" y="2935224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Canelo 對 Mbilli 今日常見即時戰況、各輪更新、拳台走場</a:t>
            </a:r>
          </a:p>
          <a:p>
            <a:r>
              <a:rPr sz="1000">
                <a:solidFill>
                  <a:srgbClr val="7AA2FF"/>
                </a:solidFill>
              </a:rPr>
              <a:t>Yahoo Sports</a:t>
            </a:r>
          </a:p>
        </p:txBody>
      </p:sp>
      <p:sp>
        <p:nvSpPr>
          <p:cNvPr id="8" name="Oval 7"/>
          <p:cNvSpPr/>
          <p:nvPr/>
        </p:nvSpPr>
        <p:spPr>
          <a:xfrm>
            <a:off x="548640" y="3502152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NWSL 決勝日全盤賭上——盾杯、季後賽名額、主辦權等</a:t>
            </a:r>
          </a:p>
          <a:p>
            <a:r>
              <a:rPr sz="1000">
                <a:solidFill>
                  <a:srgbClr val="7AA2FF"/>
                </a:solidFill>
              </a:rPr>
              <a:t>ESPN</a:t>
            </a:r>
          </a:p>
        </p:txBody>
      </p:sp>
      <p:sp>
        <p:nvSpPr>
          <p:cNvPr id="9" name="Oval 8"/>
          <p:cNvSpPr/>
          <p:nvPr/>
        </p:nvSpPr>
        <p:spPr>
          <a:xfrm>
            <a:off x="548640" y="4069080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2026 NFL交易截止日：Taylor、Baker 等可能前往的球隊</a:t>
            </a:r>
          </a:p>
          <a:p>
            <a:r>
              <a:rPr sz="1000">
                <a:solidFill>
                  <a:srgbClr val="7AA2FF"/>
                </a:solidFill>
              </a:rPr>
              <a:t>NFL.com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4636008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奇怪的「地獄雞」長著扁喙，是首只吃果子的恐龍</a:t>
            </a:r>
          </a:p>
          <a:p>
            <a:r>
              <a:rPr sz="1000">
                <a:solidFill>
                  <a:srgbClr val="7AA2FF"/>
                </a:solidFill>
              </a:rPr>
              <a:t>Reuters</a:t>
            </a:r>
          </a:p>
        </p:txBody>
      </p:sp>
      <p:sp>
        <p:nvSpPr>
          <p:cNvPr id="11" name="Oval 10"/>
          <p:cNvSpPr/>
          <p:nvPr/>
        </p:nvSpPr>
        <p:spPr>
          <a:xfrm>
            <a:off x="548640" y="5202936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NASA 太空望遠鏡在救援失敗後即將墜回地球</a:t>
            </a:r>
          </a:p>
          <a:p>
            <a:r>
              <a:rPr sz="1000">
                <a:solidFill>
                  <a:srgbClr val="7AA2FF"/>
                </a:solidFill>
              </a:rPr>
              <a:t>AP News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1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1672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7AA2FF"/>
                </a:solidFill>
              </a:rPr>
              <a:t>美國新聞  (33–38/38)</a:t>
            </a:r>
          </a:p>
        </p:txBody>
      </p:sp>
      <p:sp>
        <p:nvSpPr>
          <p:cNvPr id="4" name="Oval 3"/>
          <p:cNvSpPr/>
          <p:nvPr/>
        </p:nvSpPr>
        <p:spPr>
          <a:xfrm>
            <a:off x="548640" y="1234440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撒哈拉沙漠發現的隕石是41億年前隕落的火星碎片</a:t>
            </a:r>
          </a:p>
          <a:p>
            <a:r>
              <a:rPr sz="1000">
                <a:solidFill>
                  <a:srgbClr val="7AA2FF"/>
                </a:solidFill>
              </a:rPr>
              <a:t>The New York Times</a:t>
            </a:r>
          </a:p>
        </p:txBody>
      </p:sp>
      <p:sp>
        <p:nvSpPr>
          <p:cNvPr id="5" name="Oval 4"/>
          <p:cNvSpPr/>
          <p:nvPr/>
        </p:nvSpPr>
        <p:spPr>
          <a:xfrm>
            <a:off x="548640" y="1801368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11月夜空帶來超級月亮和罕見的火星木星會合</a:t>
            </a:r>
          </a:p>
          <a:p>
            <a:r>
              <a:rPr sz="1000">
                <a:solidFill>
                  <a:srgbClr val="7AA2FF"/>
                </a:solidFill>
              </a:rPr>
              <a:t>Forbes</a:t>
            </a:r>
          </a:p>
        </p:txBody>
      </p:sp>
      <p:sp>
        <p:nvSpPr>
          <p:cNvPr id="6" name="Oval 5"/>
          <p:cNvSpPr/>
          <p:nvPr/>
        </p:nvSpPr>
        <p:spPr>
          <a:xfrm>
            <a:off x="548640" y="2368296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民主剛果埃博拉疫情已奪走超過5000人命</a:t>
            </a:r>
          </a:p>
          <a:p>
            <a:r>
              <a:rPr sz="1000">
                <a:solidFill>
                  <a:srgbClr val="7AA2FF"/>
                </a:solidFill>
              </a:rPr>
              <a:t>BBC</a:t>
            </a:r>
          </a:p>
        </p:txBody>
      </p:sp>
      <p:sp>
        <p:nvSpPr>
          <p:cNvPr id="7" name="Oval 6"/>
          <p:cNvSpPr/>
          <p:nvPr/>
        </p:nvSpPr>
        <p:spPr>
          <a:xfrm>
            <a:off x="548640" y="2935224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歷史上最嚴重麻疹疫情席捲賓州阿米什地區，越來越多人對疫苗開放</a:t>
            </a:r>
          </a:p>
          <a:p>
            <a:r>
              <a:rPr sz="1000">
                <a:solidFill>
                  <a:srgbClr val="7AA2FF"/>
                </a:solidFill>
              </a:rPr>
              <a:t>FOX 8 News</a:t>
            </a:r>
          </a:p>
        </p:txBody>
      </p:sp>
      <p:sp>
        <p:nvSpPr>
          <p:cNvPr id="8" name="Oval 7"/>
          <p:cNvSpPr/>
          <p:nvPr/>
        </p:nvSpPr>
        <p:spPr>
          <a:xfrm>
            <a:off x="548640" y="3502152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潮熱等更年期症狀有新指引，女性需要知道的事</a:t>
            </a:r>
          </a:p>
          <a:p>
            <a:r>
              <a:rPr sz="1000">
                <a:solidFill>
                  <a:srgbClr val="7AA2FF"/>
                </a:solidFill>
              </a:rPr>
              <a:t>AP News</a:t>
            </a:r>
          </a:p>
        </p:txBody>
      </p:sp>
      <p:sp>
        <p:nvSpPr>
          <p:cNvPr id="9" name="Oval 8"/>
          <p:cNvSpPr/>
          <p:nvPr/>
        </p:nvSpPr>
        <p:spPr>
          <a:xfrm>
            <a:off x="548640" y="4069080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Tula-Tu 擺脫 EEHV 感染，醫生謹慎樂觀</a:t>
            </a:r>
          </a:p>
          <a:p>
            <a:r>
              <a:rPr sz="1000">
                <a:solidFill>
                  <a:srgbClr val="7AA2FF"/>
                </a:solidFill>
              </a:rPr>
              <a:t>KTVZ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1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1672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7AA2FF"/>
                </a:solidFill>
              </a:rPr>
              <a:t>台灣新聞  (1–8/34)</a:t>
            </a:r>
          </a:p>
        </p:txBody>
      </p:sp>
      <p:sp>
        <p:nvSpPr>
          <p:cNvPr id="4" name="Oval 3"/>
          <p:cNvSpPr/>
          <p:nvPr/>
        </p:nvSpPr>
        <p:spPr>
          <a:xfrm>
            <a:off x="548640" y="1234440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北市長候選人辯論會登場 沈伯洋、蔣萬安交鋒政績與城市願景</a:t>
            </a:r>
          </a:p>
          <a:p>
            <a:r>
              <a:rPr sz="1000">
                <a:solidFill>
                  <a:srgbClr val="7AA2FF"/>
                </a:solidFill>
              </a:rPr>
              <a:t>公視新聞</a:t>
            </a:r>
          </a:p>
        </p:txBody>
      </p:sp>
      <p:sp>
        <p:nvSpPr>
          <p:cNvPr id="5" name="Oval 4"/>
          <p:cNvSpPr/>
          <p:nvPr/>
        </p:nvSpPr>
        <p:spPr>
          <a:xfrm>
            <a:off x="548640" y="1801368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獨／才遭警方搜索！西門町同志酒吧宣布停業</a:t>
            </a:r>
          </a:p>
          <a:p>
            <a:r>
              <a:rPr sz="1000">
                <a:solidFill>
                  <a:srgbClr val="7AA2FF"/>
                </a:solidFill>
              </a:rPr>
              <a:t>Yahoo新聞</a:t>
            </a:r>
          </a:p>
        </p:txBody>
      </p:sp>
      <p:sp>
        <p:nvSpPr>
          <p:cNvPr id="6" name="Oval 5"/>
          <p:cNvSpPr/>
          <p:nvPr/>
        </p:nvSpPr>
        <p:spPr>
          <a:xfrm>
            <a:off x="548640" y="2368296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新竹關西15.3度！未來1周東北季風強弱變化影響 專家估煙花將自生自滅</a:t>
            </a:r>
          </a:p>
          <a:p>
            <a:r>
              <a:rPr sz="1000">
                <a:solidFill>
                  <a:srgbClr val="7AA2FF"/>
                </a:solidFill>
              </a:rPr>
              <a:t>UDN</a:t>
            </a:r>
          </a:p>
        </p:txBody>
      </p:sp>
      <p:sp>
        <p:nvSpPr>
          <p:cNvPr id="7" name="Oval 6"/>
          <p:cNvSpPr/>
          <p:nvPr/>
        </p:nvSpPr>
        <p:spPr>
          <a:xfrm>
            <a:off x="548640" y="2935224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阿明豬心老闆娘車禍驟逝無限期停業！網驚是展榮展瑞親家母 才完婚3年</a:t>
            </a:r>
          </a:p>
          <a:p>
            <a:r>
              <a:rPr sz="1000">
                <a:solidFill>
                  <a:srgbClr val="7AA2FF"/>
                </a:solidFill>
              </a:rPr>
              <a:t>Yahoo新聞</a:t>
            </a:r>
          </a:p>
        </p:txBody>
      </p:sp>
      <p:sp>
        <p:nvSpPr>
          <p:cNvPr id="8" name="Oval 7"/>
          <p:cNvSpPr/>
          <p:nvPr/>
        </p:nvSpPr>
        <p:spPr>
          <a:xfrm>
            <a:off x="548640" y="3502152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30年青春！台南新光三越中山店今熄燈 22:00最後送客</a:t>
            </a:r>
          </a:p>
          <a:p>
            <a:r>
              <a:rPr sz="1000">
                <a:solidFill>
                  <a:srgbClr val="7AA2FF"/>
                </a:solidFill>
              </a:rPr>
              <a:t>東森新聞</a:t>
            </a:r>
          </a:p>
        </p:txBody>
      </p:sp>
      <p:sp>
        <p:nvSpPr>
          <p:cNvPr id="9" name="Oval 8"/>
          <p:cNvSpPr/>
          <p:nvPr/>
        </p:nvSpPr>
        <p:spPr>
          <a:xfrm>
            <a:off x="548640" y="4069080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蔣萬安辯論會送上大感謝 柯文哲：從沒想過、辯論和自己預期差不多</a:t>
            </a:r>
          </a:p>
          <a:p>
            <a:r>
              <a:rPr sz="1000">
                <a:solidFill>
                  <a:srgbClr val="7AA2FF"/>
                </a:solidFill>
              </a:rPr>
              <a:t>Yahoo新聞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4636008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高雄市長辯論柯志恩更強？學者評賴瑞隆3大可惜之處：言必稱市長，似被逼到牆角了</a:t>
            </a:r>
          </a:p>
          <a:p>
            <a:r>
              <a:rPr sz="1000">
                <a:solidFill>
                  <a:srgbClr val="7AA2FF"/>
                </a:solidFill>
              </a:rPr>
              <a:t>風傳媒</a:t>
            </a:r>
          </a:p>
        </p:txBody>
      </p:sp>
      <p:sp>
        <p:nvSpPr>
          <p:cNvPr id="11" name="Oval 10"/>
          <p:cNvSpPr/>
          <p:nvPr/>
        </p:nvSpPr>
        <p:spPr>
          <a:xfrm>
            <a:off x="548640" y="5202936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台北市長辯論又來亂！中共22架次軍機出動「警巡」擾台</a:t>
            </a:r>
          </a:p>
          <a:p>
            <a:r>
              <a:rPr sz="1000">
                <a:solidFill>
                  <a:srgbClr val="7AA2FF"/>
                </a:solidFill>
              </a:rPr>
              <a:t>自由時報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1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1672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7AA2FF"/>
                </a:solidFill>
              </a:rPr>
              <a:t>台灣新聞  (9–16/34)</a:t>
            </a:r>
          </a:p>
        </p:txBody>
      </p:sp>
      <p:sp>
        <p:nvSpPr>
          <p:cNvPr id="4" name="Oval 3"/>
          <p:cNvSpPr/>
          <p:nvPr/>
        </p:nvSpPr>
        <p:spPr>
          <a:xfrm>
            <a:off x="548640" y="1234440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沈伯洋「洋流」擠爆龍山寺　主持人宣布：現場突破1萬人、線上破6萬人</a:t>
            </a:r>
          </a:p>
          <a:p>
            <a:r>
              <a:rPr sz="1000">
                <a:solidFill>
                  <a:srgbClr val="7AA2FF"/>
                </a:solidFill>
              </a:rPr>
              <a:t>三立新聞網SETN.com</a:t>
            </a:r>
          </a:p>
        </p:txBody>
      </p:sp>
      <p:sp>
        <p:nvSpPr>
          <p:cNvPr id="5" name="Oval 4"/>
          <p:cNvSpPr/>
          <p:nvPr/>
        </p:nvSpPr>
        <p:spPr>
          <a:xfrm>
            <a:off x="548640" y="1801368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洋流力量超驚人！沈伯洋Threads貼文瀏覽次數「突破1億」</a:t>
            </a:r>
          </a:p>
          <a:p>
            <a:r>
              <a:rPr sz="1000">
                <a:solidFill>
                  <a:srgbClr val="7AA2FF"/>
                </a:solidFill>
              </a:rPr>
              <a:t>ETtoday新聞雲</a:t>
            </a:r>
          </a:p>
        </p:txBody>
      </p:sp>
      <p:sp>
        <p:nvSpPr>
          <p:cNvPr id="6" name="Oval 5"/>
          <p:cNvSpPr/>
          <p:nvPr/>
        </p:nvSpPr>
        <p:spPr>
          <a:xfrm>
            <a:off x="548640" y="2368296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多人通報「激戰到一半破掉」！ 7百萬個保險套緊急召回</a:t>
            </a:r>
          </a:p>
          <a:p>
            <a:r>
              <a:rPr sz="1000">
                <a:solidFill>
                  <a:srgbClr val="7AA2FF"/>
                </a:solidFill>
              </a:rPr>
              <a:t>Yahoo新聞</a:t>
            </a:r>
          </a:p>
        </p:txBody>
      </p:sp>
      <p:sp>
        <p:nvSpPr>
          <p:cNvPr id="7" name="Oval 6"/>
          <p:cNvSpPr/>
          <p:nvPr/>
        </p:nvSpPr>
        <p:spPr>
          <a:xfrm>
            <a:off x="548640" y="2935224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中共高層大地震！33高官被開除黨籍 習啟動「沒有接班人的接班」</a:t>
            </a:r>
          </a:p>
          <a:p>
            <a:r>
              <a:rPr sz="1000">
                <a:solidFill>
                  <a:srgbClr val="7AA2FF"/>
                </a:solidFill>
              </a:rPr>
              <a:t>Yahoo新聞</a:t>
            </a:r>
          </a:p>
        </p:txBody>
      </p:sp>
      <p:sp>
        <p:nvSpPr>
          <p:cNvPr id="8" name="Oval 7"/>
          <p:cNvSpPr/>
          <p:nvPr/>
        </p:nvSpPr>
        <p:spPr>
          <a:xfrm>
            <a:off x="548640" y="3502152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川普深信最後一擊能逼伊朗談判！美媒：最快期中選舉隔天再轟伊朗</a:t>
            </a:r>
          </a:p>
          <a:p>
            <a:r>
              <a:rPr sz="1000">
                <a:solidFill>
                  <a:srgbClr val="7AA2FF"/>
                </a:solidFill>
              </a:rPr>
              <a:t>UDN</a:t>
            </a:r>
          </a:p>
        </p:txBody>
      </p:sp>
      <p:sp>
        <p:nvSpPr>
          <p:cNvPr id="9" name="Oval 8"/>
          <p:cNvSpPr/>
          <p:nvPr/>
        </p:nvSpPr>
        <p:spPr>
          <a:xfrm>
            <a:off x="548640" y="4069080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美網紅直播用餐「1疏忽」遭網友惡搞！ 慘收33萬帳單</a:t>
            </a:r>
          </a:p>
          <a:p>
            <a:r>
              <a:rPr sz="1000">
                <a:solidFill>
                  <a:srgbClr val="7AA2FF"/>
                </a:solidFill>
              </a:rPr>
              <a:t>Yahoo新聞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4636008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美國期中選舉、費半大跌下周開盤前五件值得留意的國際大事</a:t>
            </a:r>
          </a:p>
          <a:p>
            <a:r>
              <a:rPr sz="1000">
                <a:solidFill>
                  <a:srgbClr val="7AA2FF"/>
                </a:solidFill>
              </a:rPr>
              <a:t>UDN</a:t>
            </a:r>
          </a:p>
        </p:txBody>
      </p:sp>
      <p:sp>
        <p:nvSpPr>
          <p:cNvPr id="11" name="Oval 10"/>
          <p:cNvSpPr/>
          <p:nvPr/>
        </p:nvSpPr>
        <p:spPr>
          <a:xfrm>
            <a:off x="548640" y="5202936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聯發科現金流轉負！ 阮慕驊揭核心關鍵：風險在下一代</a:t>
            </a:r>
          </a:p>
          <a:p>
            <a:r>
              <a:rPr sz="1000">
                <a:solidFill>
                  <a:srgbClr val="7AA2FF"/>
                </a:solidFill>
              </a:rPr>
              <a:t>Yahoo股市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1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1672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7AA2FF"/>
                </a:solidFill>
              </a:rPr>
              <a:t>台灣新聞  (17–24/34)</a:t>
            </a:r>
          </a:p>
        </p:txBody>
      </p:sp>
      <p:sp>
        <p:nvSpPr>
          <p:cNvPr id="4" name="Oval 3"/>
          <p:cNvSpPr/>
          <p:nvPr/>
        </p:nvSpPr>
        <p:spPr>
          <a:xfrm>
            <a:off x="548640" y="1234440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黑石：Anthropic在IPO後或只能獲得「垃圾」評級！融資成本恐攀升</a:t>
            </a:r>
          </a:p>
          <a:p>
            <a:r>
              <a:rPr sz="1000">
                <a:solidFill>
                  <a:srgbClr val="7AA2FF"/>
                </a:solidFill>
              </a:rPr>
              <a:t>鉅亨網</a:t>
            </a:r>
          </a:p>
        </p:txBody>
      </p:sp>
      <p:sp>
        <p:nvSpPr>
          <p:cNvPr id="5" name="Oval 4"/>
          <p:cNvSpPr/>
          <p:nvPr/>
        </p:nvSpPr>
        <p:spPr>
          <a:xfrm>
            <a:off x="548640" y="1801368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台積電ADR跌近6％、台指期夜盤同遭重擊！法人：台股下周開盤恐承壓 止穩看3訊號</a:t>
            </a:r>
          </a:p>
          <a:p>
            <a:r>
              <a:rPr sz="1000">
                <a:solidFill>
                  <a:srgbClr val="7AA2FF"/>
                </a:solidFill>
              </a:rPr>
              <a:t>工商時報</a:t>
            </a:r>
          </a:p>
        </p:txBody>
      </p:sp>
      <p:sp>
        <p:nvSpPr>
          <p:cNvPr id="6" name="Oval 5"/>
          <p:cNvSpPr/>
          <p:nvPr/>
        </p:nvSpPr>
        <p:spPr>
          <a:xfrm>
            <a:off x="548640" y="2368296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NASA雨燕衛星搶救失敗 22年太空任務將告終</a:t>
            </a:r>
          </a:p>
          <a:p>
            <a:r>
              <a:rPr sz="1000">
                <a:solidFill>
                  <a:srgbClr val="7AA2FF"/>
                </a:solidFill>
              </a:rPr>
              <a:t>LINE TODAY</a:t>
            </a:r>
          </a:p>
        </p:txBody>
      </p:sp>
      <p:sp>
        <p:nvSpPr>
          <p:cNvPr id="7" name="Oval 6"/>
          <p:cNvSpPr/>
          <p:nvPr/>
        </p:nvSpPr>
        <p:spPr>
          <a:xfrm>
            <a:off x="548640" y="2935224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TANUKI: Pon's Summer 將於 2026 年 11 月 10 日在 Switch 2、PS5、PS4、Xbox 與 PC 上推出</a:t>
            </a:r>
          </a:p>
          <a:p>
            <a:r>
              <a:rPr sz="1000">
                <a:solidFill>
                  <a:srgbClr val="7AA2FF"/>
                </a:solidFill>
              </a:rPr>
              <a:t>Gamereactor China</a:t>
            </a:r>
          </a:p>
        </p:txBody>
      </p:sp>
      <p:sp>
        <p:nvSpPr>
          <p:cNvPr id="8" name="Oval 7"/>
          <p:cNvSpPr/>
          <p:nvPr/>
        </p:nvSpPr>
        <p:spPr>
          <a:xfrm>
            <a:off x="548640" y="3502152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槍擊RPG《永恆的盡頭》加強版本發售！首度支援原生4K畫質、繁中</a:t>
            </a:r>
          </a:p>
          <a:p>
            <a:r>
              <a:rPr sz="1000">
                <a:solidFill>
                  <a:srgbClr val="7AA2FF"/>
                </a:solidFill>
              </a:rPr>
              <a:t>NOWnews今日新聞</a:t>
            </a:r>
          </a:p>
        </p:txBody>
      </p:sp>
      <p:sp>
        <p:nvSpPr>
          <p:cNvPr id="9" name="Oval 8"/>
          <p:cNvSpPr/>
          <p:nvPr/>
        </p:nvSpPr>
        <p:spPr>
          <a:xfrm>
            <a:off x="548640" y="4069080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手錶獨立串流全球電台 原價 US $0.99《RadioWatch》限時免費</a:t>
            </a:r>
          </a:p>
          <a:p>
            <a:r>
              <a:rPr sz="1000">
                <a:solidFill>
                  <a:srgbClr val="7AA2FF"/>
                </a:solidFill>
              </a:rPr>
              <a:t>流動日報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4636008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3萬人面前糗了！舒華大巨蛋主持喊錯「派偉俊」 本人神回1句化解尷尬</a:t>
            </a:r>
          </a:p>
          <a:p>
            <a:r>
              <a:rPr sz="1000">
                <a:solidFill>
                  <a:srgbClr val="7AA2FF"/>
                </a:solidFill>
              </a:rPr>
              <a:t>Yahoo新聞</a:t>
            </a:r>
          </a:p>
        </p:txBody>
      </p:sp>
      <p:sp>
        <p:nvSpPr>
          <p:cNvPr id="11" name="Oval 10"/>
          <p:cNvSpPr/>
          <p:nvPr/>
        </p:nvSpPr>
        <p:spPr>
          <a:xfrm>
            <a:off x="548640" y="5202936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獨家／「上古許光漢」暴紅！專訪花系列小生林煒</a:t>
            </a:r>
          </a:p>
          <a:p>
            <a:r>
              <a:rPr sz="1000">
                <a:solidFill>
                  <a:srgbClr val="7AA2FF"/>
                </a:solidFill>
              </a:rPr>
              <a:t>東森電視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1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1672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7AA2FF"/>
                </a:solidFill>
              </a:rPr>
              <a:t>台灣新聞  (25–32/34)</a:t>
            </a:r>
          </a:p>
        </p:txBody>
      </p:sp>
      <p:sp>
        <p:nvSpPr>
          <p:cNvPr id="4" name="Oval 3"/>
          <p:cNvSpPr/>
          <p:nvPr/>
        </p:nvSpPr>
        <p:spPr>
          <a:xfrm>
            <a:off x="548640" y="1234440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鍾瑶金鐘組「女團」造型遭酸「藍色褲裙像尿布」 首吐真實心聲</a:t>
            </a:r>
          </a:p>
          <a:p>
            <a:r>
              <a:rPr sz="1000">
                <a:solidFill>
                  <a:srgbClr val="7AA2FF"/>
                </a:solidFill>
              </a:rPr>
              <a:t>Yahoo新聞</a:t>
            </a:r>
          </a:p>
        </p:txBody>
      </p:sp>
      <p:sp>
        <p:nvSpPr>
          <p:cNvPr id="5" name="Oval 4"/>
          <p:cNvSpPr/>
          <p:nvPr/>
        </p:nvSpPr>
        <p:spPr>
          <a:xfrm>
            <a:off x="548640" y="1801368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蔡康永喊「把名聲燒了換溫暖」！林予晞感動發聲 台語歌王被逼哭了</a:t>
            </a:r>
          </a:p>
          <a:p>
            <a:r>
              <a:rPr sz="1000">
                <a:solidFill>
                  <a:srgbClr val="7AA2FF"/>
                </a:solidFill>
              </a:rPr>
              <a:t>自由娛樂</a:t>
            </a:r>
          </a:p>
        </p:txBody>
      </p:sp>
      <p:sp>
        <p:nvSpPr>
          <p:cNvPr id="6" name="Oval 5"/>
          <p:cNvSpPr/>
          <p:nvPr/>
        </p:nvSpPr>
        <p:spPr>
          <a:xfrm>
            <a:off x="548640" y="2368296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中華職棒》洪一中總教練續掌兵符之後 兩大日籍教練確認離開台鋼雄鷹【王翊亘專欄】</a:t>
            </a:r>
          </a:p>
          <a:p>
            <a:r>
              <a:rPr sz="1000">
                <a:solidFill>
                  <a:srgbClr val="7AA2FF"/>
                </a:solidFill>
              </a:rPr>
              <a:t>Yahoo運動</a:t>
            </a:r>
          </a:p>
        </p:txBody>
      </p:sp>
      <p:sp>
        <p:nvSpPr>
          <p:cNvPr id="7" name="Oval 6"/>
          <p:cNvSpPr/>
          <p:nvPr/>
        </p:nvSpPr>
        <p:spPr>
          <a:xfrm>
            <a:off x="548640" y="2935224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中職》再次行使旅外自由球員資格 曾峻岳：如果可以成功，希望成為年輕選手的榜樣</a:t>
            </a:r>
          </a:p>
          <a:p>
            <a:r>
              <a:rPr sz="1000">
                <a:solidFill>
                  <a:srgbClr val="7AA2FF"/>
                </a:solidFill>
              </a:rPr>
              <a:t>自由體育</a:t>
            </a:r>
          </a:p>
        </p:txBody>
      </p:sp>
      <p:sp>
        <p:nvSpPr>
          <p:cNvPr id="8" name="Oval 7"/>
          <p:cNvSpPr/>
          <p:nvPr/>
        </p:nvSpPr>
        <p:spPr>
          <a:xfrm>
            <a:off x="548640" y="3502152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NBA／詹姆斯關鍵時刻隻手遮天+西蒙斯21分 76人布朗缺陣仍退尼克</a:t>
            </a:r>
          </a:p>
          <a:p>
            <a:r>
              <a:rPr sz="1000">
                <a:solidFill>
                  <a:srgbClr val="7AA2FF"/>
                </a:solidFill>
              </a:rPr>
              <a:t>UDN</a:t>
            </a:r>
          </a:p>
        </p:txBody>
      </p:sp>
      <p:sp>
        <p:nvSpPr>
          <p:cNvPr id="9" name="Oval 8"/>
          <p:cNvSpPr/>
          <p:nvPr/>
        </p:nvSpPr>
        <p:spPr>
          <a:xfrm>
            <a:off x="548640" y="4069080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釀酒人封王全城都瘋了！法官開特例允許民眾穿「球衣」出庭、學校放假參加遊行</a:t>
            </a:r>
          </a:p>
          <a:p>
            <a:r>
              <a:rPr sz="1000">
                <a:solidFill>
                  <a:srgbClr val="7AA2FF"/>
                </a:solidFill>
              </a:rPr>
              <a:t>Yahoo運動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4636008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哈佛發現發炎訊號「停不下來」的關鍵，有望成為自體免疫疾病新療法</a:t>
            </a:r>
          </a:p>
          <a:p>
            <a:r>
              <a:rPr sz="1000">
                <a:solidFill>
                  <a:srgbClr val="7AA2FF"/>
                </a:solidFill>
              </a:rPr>
              <a:t>TechNews 科技新報</a:t>
            </a:r>
          </a:p>
        </p:txBody>
      </p:sp>
      <p:sp>
        <p:nvSpPr>
          <p:cNvPr id="11" name="Oval 10"/>
          <p:cNvSpPr/>
          <p:nvPr/>
        </p:nvSpPr>
        <p:spPr>
          <a:xfrm>
            <a:off x="548640" y="5202936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年紀大了，咖啡怎麼愈來愈不香？可能是健康警訊</a:t>
            </a:r>
          </a:p>
          <a:p>
            <a:r>
              <a:rPr sz="1000">
                <a:solidFill>
                  <a:srgbClr val="7AA2FF"/>
                </a:solidFill>
              </a:rPr>
              <a:t>LINE TODAY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1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1672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7AA2FF"/>
                </a:solidFill>
              </a:rPr>
              <a:t>台灣新聞  (33–34/34)</a:t>
            </a:r>
          </a:p>
        </p:txBody>
      </p:sp>
      <p:sp>
        <p:nvSpPr>
          <p:cNvPr id="4" name="Oval 3"/>
          <p:cNvSpPr/>
          <p:nvPr/>
        </p:nvSpPr>
        <p:spPr>
          <a:xfrm>
            <a:off x="548640" y="1234440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擠到活不下去，最新研究：腫瘤內部的高壓物理環境竟能觸發癌細胞「自毀」</a:t>
            </a:r>
          </a:p>
          <a:p>
            <a:r>
              <a:rPr sz="1000">
                <a:solidFill>
                  <a:srgbClr val="7AA2FF"/>
                </a:solidFill>
              </a:rPr>
              <a:t>TechNews 科技新報</a:t>
            </a:r>
          </a:p>
        </p:txBody>
      </p:sp>
      <p:sp>
        <p:nvSpPr>
          <p:cNvPr id="5" name="Oval 4"/>
          <p:cNvSpPr/>
          <p:nvPr/>
        </p:nvSpPr>
        <p:spPr>
          <a:xfrm>
            <a:off x="548640" y="1801368"/>
            <a:ext cx="11091672" cy="566928"/>
          </a:xfrm>
          <a:prstGeom prst="ellipse">
            <a:avLst/>
          </a:prstGeom>
          <a:solidFill>
            <a:srgbClr val="1A1E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54864" bIns="54864" wrap="square"/>
          <a:lstStyle/>
          <a:p>
            <a:pPr algn="ctr"/>
            <a:r>
              <a:rPr sz="1300">
                <a:solidFill>
                  <a:srgbClr val="E8EAF0"/>
                </a:solidFill>
              </a:rPr>
              <a:t>曬太陽就夠了嗎？缺乏維生素D可能影響大腦健康，這些食物含量豐富</a:t>
            </a:r>
          </a:p>
          <a:p>
            <a:r>
              <a:rPr sz="1000">
                <a:solidFill>
                  <a:srgbClr val="7AA2FF"/>
                </a:solidFill>
              </a:rPr>
              <a:t>Marie Claire 美麗佳人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1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463040" y="2560320"/>
            <a:ext cx="9262872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000" b="1">
                <a:solidFill>
                  <a:srgbClr val="E8EAF0"/>
                </a:solidFill>
              </a:rPr>
              <a:t>完</a:t>
            </a:r>
          </a:p>
          <a:p>
            <a:pPr algn="ctr"/>
            <a:r>
              <a:rPr sz="1400">
                <a:solidFill>
                  <a:srgbClr val="8B93A7"/>
                </a:solidFill>
              </a:rPr>
              <a:t>新聞來源：Google News US / TW RSS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